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sldIdLst>
    <p:sldId id="256" r:id="rId2"/>
    <p:sldId id="257" r:id="rId3"/>
    <p:sldId id="258" r:id="rId4"/>
    <p:sldId id="262" r:id="rId5"/>
    <p:sldId id="263" r:id="rId6"/>
    <p:sldId id="285" r:id="rId7"/>
    <p:sldId id="286" r:id="rId8"/>
    <p:sldId id="283" r:id="rId9"/>
    <p:sldId id="266" r:id="rId10"/>
    <p:sldId id="287" r:id="rId11"/>
    <p:sldId id="271" r:id="rId12"/>
    <p:sldId id="272" r:id="rId13"/>
    <p:sldId id="288" r:id="rId14"/>
    <p:sldId id="274" r:id="rId15"/>
    <p:sldId id="276" r:id="rId16"/>
    <p:sldId id="275" r:id="rId17"/>
    <p:sldId id="282" r:id="rId18"/>
    <p:sldId id="273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0" d="100"/>
          <a:sy n="90" d="100"/>
        </p:scale>
        <p:origin x="219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63D6B-05FC-43B1-B15D-F22DDA24CBA2}" type="datetimeFigureOut">
              <a:rPr lang="en-IN" smtClean="0"/>
              <a:t>08-06-2023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169B394-3B3F-4A21-BA32-9E162E7F2F4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03448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63D6B-05FC-43B1-B15D-F22DDA24CBA2}" type="datetimeFigureOut">
              <a:rPr lang="en-IN" smtClean="0"/>
              <a:t>08-06-2023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169B394-3B3F-4A21-BA32-9E162E7F2F4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34173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63D6B-05FC-43B1-B15D-F22DDA24CBA2}" type="datetimeFigureOut">
              <a:rPr lang="en-IN" smtClean="0"/>
              <a:t>08-06-2023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169B394-3B3F-4A21-BA32-9E162E7F2F4C}" type="slidenum">
              <a:rPr lang="en-IN" smtClean="0"/>
              <a:t>‹#›</a:t>
            </a:fld>
            <a:endParaRPr lang="en-IN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503990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63D6B-05FC-43B1-B15D-F22DDA24CBA2}" type="datetimeFigureOut">
              <a:rPr lang="en-IN" smtClean="0"/>
              <a:t>08-06-2023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169B394-3B3F-4A21-BA32-9E162E7F2F4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544912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63D6B-05FC-43B1-B15D-F22DDA24CBA2}" type="datetimeFigureOut">
              <a:rPr lang="en-IN" smtClean="0"/>
              <a:t>08-06-2023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169B394-3B3F-4A21-BA32-9E162E7F2F4C}" type="slidenum">
              <a:rPr lang="en-IN" smtClean="0"/>
              <a:t>‹#›</a:t>
            </a:fld>
            <a:endParaRPr lang="en-IN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219040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63D6B-05FC-43B1-B15D-F22DDA24CBA2}" type="datetimeFigureOut">
              <a:rPr lang="en-IN" smtClean="0"/>
              <a:t>08-06-2023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169B394-3B3F-4A21-BA32-9E162E7F2F4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135962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63D6B-05FC-43B1-B15D-F22DDA24CBA2}" type="datetimeFigureOut">
              <a:rPr lang="en-IN" smtClean="0"/>
              <a:t>08-06-2023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9B394-3B3F-4A21-BA32-9E162E7F2F4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508775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63D6B-05FC-43B1-B15D-F22DDA24CBA2}" type="datetimeFigureOut">
              <a:rPr lang="en-IN" smtClean="0"/>
              <a:t>08-06-2023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9B394-3B3F-4A21-BA32-9E162E7F2F4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16625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63D6B-05FC-43B1-B15D-F22DDA24CBA2}" type="datetimeFigureOut">
              <a:rPr lang="en-IN" smtClean="0"/>
              <a:t>08-06-2023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9B394-3B3F-4A21-BA32-9E162E7F2F4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13323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63D6B-05FC-43B1-B15D-F22DDA24CBA2}" type="datetimeFigureOut">
              <a:rPr lang="en-IN" smtClean="0"/>
              <a:t>08-06-2023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169B394-3B3F-4A21-BA32-9E162E7F2F4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695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63D6B-05FC-43B1-B15D-F22DDA24CBA2}" type="datetimeFigureOut">
              <a:rPr lang="en-IN" smtClean="0"/>
              <a:t>08-06-2023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169B394-3B3F-4A21-BA32-9E162E7F2F4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1411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63D6B-05FC-43B1-B15D-F22DDA24CBA2}" type="datetimeFigureOut">
              <a:rPr lang="en-IN" smtClean="0"/>
              <a:t>08-06-2023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169B394-3B3F-4A21-BA32-9E162E7F2F4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12070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63D6B-05FC-43B1-B15D-F22DDA24CBA2}" type="datetimeFigureOut">
              <a:rPr lang="en-IN" smtClean="0"/>
              <a:t>08-06-2023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9B394-3B3F-4A21-BA32-9E162E7F2F4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64588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63D6B-05FC-43B1-B15D-F22DDA24CBA2}" type="datetimeFigureOut">
              <a:rPr lang="en-IN" smtClean="0"/>
              <a:t>08-06-2023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9B394-3B3F-4A21-BA32-9E162E7F2F4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8195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63D6B-05FC-43B1-B15D-F22DDA24CBA2}" type="datetimeFigureOut">
              <a:rPr lang="en-IN" smtClean="0"/>
              <a:t>08-06-2023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9B394-3B3F-4A21-BA32-9E162E7F2F4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21635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63D6B-05FC-43B1-B15D-F22DDA24CBA2}" type="datetimeFigureOut">
              <a:rPr lang="en-IN" smtClean="0"/>
              <a:t>08-06-2023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169B394-3B3F-4A21-BA32-9E162E7F2F4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86223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263D6B-05FC-43B1-B15D-F22DDA24CBA2}" type="datetimeFigureOut">
              <a:rPr lang="en-IN" smtClean="0"/>
              <a:t>08-06-2023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169B394-3B3F-4A21-BA32-9E162E7F2F4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84887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  <p:sldLayoutId id="2147483739" r:id="rId13"/>
    <p:sldLayoutId id="2147483740" r:id="rId14"/>
    <p:sldLayoutId id="2147483741" r:id="rId15"/>
    <p:sldLayoutId id="214748374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7507ADD-8E0E-4AC3-8FD6-81D8696BE3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4772" y="5657514"/>
            <a:ext cx="1968156" cy="98141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CBAA429-90BC-43B8-8CDB-3D999F87C70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072" y="6009665"/>
            <a:ext cx="2822549" cy="62926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E90EDDB9-29C4-4BEA-AC02-E787EDEAE00D}"/>
              </a:ext>
            </a:extLst>
          </p:cNvPr>
          <p:cNvSpPr/>
          <p:nvPr/>
        </p:nvSpPr>
        <p:spPr>
          <a:xfrm>
            <a:off x="747688" y="1638629"/>
            <a:ext cx="10769295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Key features of </a:t>
            </a:r>
          </a:p>
          <a:p>
            <a:pPr algn="ctr"/>
            <a:r>
              <a:rPr lang="en-US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Kilk2learn</a:t>
            </a:r>
          </a:p>
          <a:p>
            <a:pPr algn="ctr"/>
            <a:r>
              <a:rPr lang="en-US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English Digital Learning Platform</a:t>
            </a:r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rgbClr val="00B05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EBD8DA6-84C4-4CE8-9A79-D871CA26E1B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073" y="219075"/>
            <a:ext cx="997778" cy="988749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015B502D-64CE-4843-901A-5B4E3E22AD4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551" y="171366"/>
            <a:ext cx="996698" cy="92049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BCE9458-B7C6-45FB-84F6-8C5648D035B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1225" y="5615458"/>
            <a:ext cx="1008898" cy="1008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00019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7507ADD-8E0E-4AC3-8FD6-81D8696BE3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4772" y="5657514"/>
            <a:ext cx="1968156" cy="98141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CBAA429-90BC-43B8-8CDB-3D999F87C70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072" y="6009665"/>
            <a:ext cx="2822549" cy="62926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EBD8DA6-84C4-4CE8-9A79-D871CA26E1B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073" y="219075"/>
            <a:ext cx="997778" cy="98874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008F112-3685-4191-858E-B5648591CDD7}"/>
              </a:ext>
            </a:extLst>
          </p:cNvPr>
          <p:cNvSpPr/>
          <p:nvPr/>
        </p:nvSpPr>
        <p:spPr>
          <a:xfrm>
            <a:off x="254339" y="953663"/>
            <a:ext cx="12062816" cy="45693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lvl="1">
              <a:lnSpc>
                <a:spcPct val="107000"/>
              </a:lnSpc>
            </a:pPr>
            <a:r>
              <a:rPr lang="en-US" sz="5400" b="1" kern="100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ea typeface="Calibri" panose="020F0502020204030204" pitchFamily="34" charset="0"/>
                <a:cs typeface="Calibri" panose="020F0502020204030204" pitchFamily="34" charset="0"/>
              </a:rPr>
              <a:t>d) </a:t>
            </a:r>
            <a:r>
              <a:rPr lang="en-US" sz="5400" b="1" kern="100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ea typeface="Calibri" panose="020F0502020204030204" pitchFamily="34" charset="0"/>
                <a:cs typeface="Calibri" panose="020F0502020204030204" pitchFamily="34" charset="0"/>
              </a:rPr>
              <a:t>Possessive pronouns </a:t>
            </a:r>
          </a:p>
          <a:p>
            <a:pPr lvl="1">
              <a:lnSpc>
                <a:spcPct val="107000"/>
              </a:lnSpc>
            </a:pPr>
            <a:r>
              <a:rPr lang="en-US" sz="5400" b="1" kern="100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ea typeface="Calibri" panose="020F0502020204030204" pitchFamily="34" charset="0"/>
                <a:cs typeface="Calibri" panose="020F0502020204030204" pitchFamily="34" charset="0"/>
              </a:rPr>
              <a:t>e) </a:t>
            </a:r>
            <a:r>
              <a:rPr lang="en-US" sz="5400" b="1" kern="100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ea typeface="Calibri" panose="020F0502020204030204" pitchFamily="34" charset="0"/>
                <a:cs typeface="Calibri" panose="020F0502020204030204" pitchFamily="34" charset="0"/>
              </a:rPr>
              <a:t>Cartoon (graphics) short </a:t>
            </a:r>
          </a:p>
          <a:p>
            <a:pPr lvl="1">
              <a:lnSpc>
                <a:spcPct val="107000"/>
              </a:lnSpc>
            </a:pPr>
            <a:r>
              <a:rPr lang="en-US" sz="5400" b="1" kern="1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ea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en-US" sz="5400" b="1" kern="100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ea typeface="Calibri" panose="020F0502020204030204" pitchFamily="34" charset="0"/>
                <a:cs typeface="Calibri" panose="020F0502020204030204" pitchFamily="34" charset="0"/>
              </a:rPr>
              <a:t>videos for idioms and  phrases</a:t>
            </a:r>
            <a:endParaRPr lang="en-IN" sz="5400" b="1" kern="100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en-US" sz="5400" b="1" kern="100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ea typeface="Calibri" panose="020F0502020204030204" pitchFamily="34" charset="0"/>
                <a:cs typeface="Calibri" panose="020F0502020204030204" pitchFamily="34" charset="0"/>
              </a:rPr>
              <a:t>f)  </a:t>
            </a:r>
            <a:r>
              <a:rPr lang="en-US" sz="5400" b="1" kern="100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ea typeface="Calibri" panose="020F0502020204030204" pitchFamily="34" charset="0"/>
                <a:cs typeface="Calibri" panose="020F0502020204030204" pitchFamily="34" charset="0"/>
              </a:rPr>
              <a:t>Report section for progress </a:t>
            </a: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en-US" sz="5400" b="1" kern="100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ea typeface="Calibri" panose="020F0502020204030204" pitchFamily="34" charset="0"/>
                <a:cs typeface="Calibri" panose="020F0502020204030204" pitchFamily="34" charset="0"/>
              </a:rPr>
              <a:t>    tracking </a:t>
            </a:r>
            <a:endParaRPr lang="en-IN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354867D-A3C4-4C8F-8F2F-429245D0A88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551" y="171366"/>
            <a:ext cx="996698" cy="92049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59C770B-8F97-401B-AF30-6396869A634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1225" y="5615458"/>
            <a:ext cx="1008898" cy="1008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26765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7507ADD-8E0E-4AC3-8FD6-81D8696BE3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4772" y="5657514"/>
            <a:ext cx="1968156" cy="98141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CBAA429-90BC-43B8-8CDB-3D999F87C70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072" y="6009665"/>
            <a:ext cx="2822549" cy="62926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EBD8DA6-84C4-4CE8-9A79-D871CA26E1B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073" y="219075"/>
            <a:ext cx="997778" cy="988749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EB8599D1-6C6E-4D99-8B25-01CF366A26C9}"/>
              </a:ext>
            </a:extLst>
          </p:cNvPr>
          <p:cNvSpPr/>
          <p:nvPr/>
        </p:nvSpPr>
        <p:spPr>
          <a:xfrm>
            <a:off x="1532074" y="-24202"/>
            <a:ext cx="9925175" cy="683687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lvl="0">
              <a:lnSpc>
                <a:spcPct val="107000"/>
              </a:lnSpc>
            </a:pPr>
            <a:r>
              <a:rPr lang="en-US" sz="5400" b="1" kern="100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Each learner has their own</a:t>
            </a:r>
          </a:p>
          <a:p>
            <a:pPr lvl="0">
              <a:lnSpc>
                <a:spcPct val="107000"/>
              </a:lnSpc>
            </a:pPr>
            <a:r>
              <a:rPr lang="en-US" sz="5400" b="1" kern="100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dashboard permitting</a:t>
            </a:r>
            <a:endParaRPr lang="en-IN" sz="5400" b="1" kern="100" dirty="0">
              <a:ln w="9525">
                <a:solidFill>
                  <a:schemeClr val="bg1"/>
                </a:solidFill>
                <a:prstDash val="solid"/>
              </a:ln>
              <a:solidFill>
                <a:srgbClr val="00B05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</a:pPr>
            <a:r>
              <a:rPr lang="en-US" sz="5000" b="1" kern="100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ea typeface="Calibri" panose="020F0502020204030204" pitchFamily="34" charset="0"/>
                <a:cs typeface="Calibri" panose="020F0502020204030204" pitchFamily="34" charset="0"/>
              </a:rPr>
              <a:t>a) </a:t>
            </a:r>
            <a:r>
              <a:rPr lang="en-US" sz="5000" b="1" kern="100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Progress Tracking</a:t>
            </a:r>
            <a:endParaRPr lang="en-IN" sz="5000" b="1" kern="1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</a:pPr>
            <a:r>
              <a:rPr lang="en-US" sz="5000" b="1" kern="100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ea typeface="Calibri" panose="020F0502020204030204" pitchFamily="34" charset="0"/>
                <a:cs typeface="Calibri" panose="020F0502020204030204" pitchFamily="34" charset="0"/>
              </a:rPr>
              <a:t>b) </a:t>
            </a:r>
            <a:r>
              <a:rPr lang="en-US" sz="5000" b="1" kern="100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Access to Assessments</a:t>
            </a:r>
          </a:p>
          <a:p>
            <a:pPr lvl="0">
              <a:lnSpc>
                <a:spcPct val="107000"/>
              </a:lnSpc>
            </a:pPr>
            <a:r>
              <a:rPr lang="en-US" sz="5000" b="1" kern="100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ea typeface="Calibri" panose="020F0502020204030204" pitchFamily="34" charset="0"/>
                <a:cs typeface="Calibri" panose="020F0502020204030204" pitchFamily="34" charset="0"/>
              </a:rPr>
              <a:t>c) </a:t>
            </a:r>
            <a:r>
              <a:rPr lang="en-US" sz="5000" b="1" kern="100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Digital Notebook</a:t>
            </a:r>
            <a:endParaRPr lang="en-IN" sz="5000" b="1" kern="1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</a:pPr>
            <a:r>
              <a:rPr lang="en-US" sz="5000" b="1" kern="100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ea typeface="Calibri" panose="020F0502020204030204" pitchFamily="34" charset="0"/>
                <a:cs typeface="Calibri" panose="020F0502020204030204" pitchFamily="34" charset="0"/>
              </a:rPr>
              <a:t>d) </a:t>
            </a:r>
            <a:r>
              <a:rPr lang="en-US" sz="5000" b="1" kern="100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Oxford Learner’s Dictionary</a:t>
            </a:r>
          </a:p>
          <a:p>
            <a:pPr lvl="0">
              <a:lnSpc>
                <a:spcPct val="107000"/>
              </a:lnSpc>
            </a:pPr>
            <a:r>
              <a:rPr lang="en-US" sz="5000" b="1" kern="100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ea typeface="Calibri" panose="020F0502020204030204" pitchFamily="34" charset="0"/>
                <a:cs typeface="Calibri" panose="020F0502020204030204" pitchFamily="34" charset="0"/>
              </a:rPr>
              <a:t>e) </a:t>
            </a:r>
            <a:r>
              <a:rPr lang="en-US" sz="5000" b="1" kern="100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Grammar Guide</a:t>
            </a:r>
            <a:endParaRPr lang="en-IN" sz="5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lvl="0">
              <a:lnSpc>
                <a:spcPct val="107000"/>
              </a:lnSpc>
            </a:pPr>
            <a:endParaRPr lang="en-IN" sz="5400" b="1" kern="1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0EEF974-ABA1-4093-A0A7-A22E68CCBEC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551" y="171366"/>
            <a:ext cx="996698" cy="92049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709C482C-8A05-4285-949A-C4904B93F7F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5999" y="5720232"/>
            <a:ext cx="904123" cy="904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55803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7507ADD-8E0E-4AC3-8FD6-81D8696BE3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4772" y="5657514"/>
            <a:ext cx="1968156" cy="98141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CBAA429-90BC-43B8-8CDB-3D999F87C70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072" y="6009665"/>
            <a:ext cx="2822549" cy="62926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EBD8DA6-84C4-4CE8-9A79-D871CA26E1B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073" y="219075"/>
            <a:ext cx="997778" cy="988749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9D008CD5-BFDC-468E-94D6-DF91563C9D77}"/>
              </a:ext>
            </a:extLst>
          </p:cNvPr>
          <p:cNvSpPr/>
          <p:nvPr/>
        </p:nvSpPr>
        <p:spPr>
          <a:xfrm>
            <a:off x="1297238" y="1004448"/>
            <a:ext cx="10113538" cy="449193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lvl="0">
              <a:lnSpc>
                <a:spcPct val="107000"/>
              </a:lnSpc>
            </a:pPr>
            <a:r>
              <a:rPr lang="en-US" sz="5400" b="1" kern="100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Invaluable support of the learner </a:t>
            </a:r>
          </a:p>
          <a:p>
            <a:pPr lvl="0">
              <a:lnSpc>
                <a:spcPct val="107000"/>
              </a:lnSpc>
            </a:pPr>
            <a:r>
              <a:rPr lang="en-US" sz="5400" b="1" kern="100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within the package includes</a:t>
            </a:r>
            <a:endParaRPr lang="en-IN" sz="5400" b="1" kern="100" cap="none" spc="0" dirty="0">
              <a:ln w="9525">
                <a:solidFill>
                  <a:schemeClr val="bg1"/>
                </a:solidFill>
                <a:prstDash val="solid"/>
              </a:ln>
              <a:solidFill>
                <a:srgbClr val="00B05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</a:pPr>
            <a:r>
              <a:rPr lang="en-US" sz="5400" b="1" kern="100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ea typeface="Calibri" panose="020F0502020204030204" pitchFamily="34" charset="0"/>
                <a:cs typeface="Calibri" panose="020F0502020204030204" pitchFamily="34" charset="0"/>
              </a:rPr>
              <a:t>a) </a:t>
            </a:r>
            <a:r>
              <a:rPr lang="en-US" sz="5400" b="1" kern="100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Voice Recorder</a:t>
            </a:r>
            <a:endParaRPr lang="en-IN" sz="5400" b="1" kern="100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</a:pPr>
            <a:r>
              <a:rPr lang="en-US" sz="5400" b="1" kern="100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ea typeface="Calibri" panose="020F0502020204030204" pitchFamily="34" charset="0"/>
                <a:cs typeface="Calibri" panose="020F0502020204030204" pitchFamily="34" charset="0"/>
              </a:rPr>
              <a:t>b) </a:t>
            </a:r>
            <a:r>
              <a:rPr lang="en-US" sz="5400" b="1" kern="100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Messaging</a:t>
            </a:r>
            <a:endParaRPr lang="en-IN" sz="5400" b="1" kern="100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</a:pPr>
            <a:r>
              <a:rPr lang="en-US" sz="5400" b="1" kern="100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ea typeface="Calibri" panose="020F0502020204030204" pitchFamily="34" charset="0"/>
                <a:cs typeface="Calibri" panose="020F0502020204030204" pitchFamily="34" charset="0"/>
              </a:rPr>
              <a:t>c) </a:t>
            </a:r>
            <a:r>
              <a:rPr lang="en-US" sz="5400" b="1" kern="100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Forum for peer group support</a:t>
            </a:r>
            <a:endParaRPr lang="en-IN" sz="5400" b="1" kern="100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28829E3-9556-232D-09CB-ADBB4AA6D5C3}"/>
              </a:ext>
            </a:extLst>
          </p:cNvPr>
          <p:cNvSpPr/>
          <p:nvPr/>
        </p:nvSpPr>
        <p:spPr>
          <a:xfrm>
            <a:off x="7418136" y="6091963"/>
            <a:ext cx="2022587" cy="2741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lvl="1">
              <a:lnSpc>
                <a:spcPct val="107000"/>
              </a:lnSpc>
            </a:pPr>
            <a:r>
              <a:rPr lang="en-IN" sz="1200" b="1" kern="100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ea typeface="Calibri" panose="020F0502020204030204" pitchFamily="34" charset="0"/>
                <a:cs typeface="Arial" panose="020B0604020202020204" pitchFamily="34" charset="0"/>
              </a:rPr>
              <a:t>Contd</a:t>
            </a:r>
            <a:r>
              <a:rPr lang="en-IN" sz="1200" b="1" kern="100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ea typeface="Calibri" panose="020F0502020204030204" pitchFamily="34" charset="0"/>
                <a:cs typeface="Arial" panose="020B0604020202020204" pitchFamily="34" charset="0"/>
              </a:rPr>
              <a:t>…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82BF753-FCAB-47C2-9AA2-850C8890BED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551" y="171366"/>
            <a:ext cx="996698" cy="92049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5ED7059A-3256-4DA3-BEED-FAC0303758A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1225" y="5615458"/>
            <a:ext cx="1008898" cy="1008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25122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7507ADD-8E0E-4AC3-8FD6-81D8696BE3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4772" y="5657514"/>
            <a:ext cx="1968156" cy="98141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CBAA429-90BC-43B8-8CDB-3D999F87C70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072" y="6009665"/>
            <a:ext cx="2822549" cy="62926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EBD8DA6-84C4-4CE8-9A79-D871CA26E1B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073" y="104012"/>
            <a:ext cx="997778" cy="988749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9D008CD5-BFDC-468E-94D6-DF91563C9D77}"/>
              </a:ext>
            </a:extLst>
          </p:cNvPr>
          <p:cNvSpPr/>
          <p:nvPr/>
        </p:nvSpPr>
        <p:spPr>
          <a:xfrm>
            <a:off x="393619" y="1052080"/>
            <a:ext cx="11535973" cy="432919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lvl="1">
              <a:lnSpc>
                <a:spcPct val="107000"/>
              </a:lnSpc>
            </a:pPr>
            <a:r>
              <a:rPr lang="en-US" sz="5200" b="1" kern="100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ea typeface="Calibri" panose="020F0502020204030204" pitchFamily="34" charset="0"/>
                <a:cs typeface="Calibri" panose="020F0502020204030204" pitchFamily="34" charset="0"/>
              </a:rPr>
              <a:t>d) </a:t>
            </a:r>
            <a:r>
              <a:rPr lang="en-US" sz="5200" b="1" kern="100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Short English AI based test to      </a:t>
            </a:r>
            <a:endParaRPr lang="en-US" sz="5200" b="1" kern="1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lnSpc>
                <a:spcPct val="107000"/>
              </a:lnSpc>
            </a:pPr>
            <a:r>
              <a:rPr lang="en-US" sz="5200" b="1" kern="100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make learner understated “what   </a:t>
            </a:r>
          </a:p>
          <a:p>
            <a:pPr lvl="1">
              <a:lnSpc>
                <a:spcPct val="107000"/>
              </a:lnSpc>
            </a:pPr>
            <a:r>
              <a:rPr lang="en-US" sz="5200" b="1" kern="1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en-US" sz="5200" b="1" kern="100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they know” and “what they can do” </a:t>
            </a:r>
          </a:p>
          <a:p>
            <a:pPr lvl="1">
              <a:lnSpc>
                <a:spcPct val="107000"/>
              </a:lnSpc>
            </a:pPr>
            <a:r>
              <a:rPr lang="en-US" sz="5200" b="1" kern="100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ea typeface="Calibri" panose="020F0502020204030204" pitchFamily="34" charset="0"/>
                <a:cs typeface="Calibri" panose="020F0502020204030204" pitchFamily="34" charset="0"/>
              </a:rPr>
              <a:t>e) </a:t>
            </a:r>
            <a:r>
              <a:rPr lang="en-US" sz="5200" b="1" kern="100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Videos for overall development of </a:t>
            </a: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en-US" sz="5200" b="1" kern="100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English communication skills </a:t>
            </a:r>
            <a:endParaRPr lang="en-IN" sz="52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9C8D27A-2170-43B9-939D-0830EF1EF4B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551" y="171366"/>
            <a:ext cx="996698" cy="92049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4DE68FC-02F7-4FB0-A0F8-81619C377BB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1225" y="5615458"/>
            <a:ext cx="1008898" cy="1008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36048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7507ADD-8E0E-4AC3-8FD6-81D8696BE3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4772" y="5657514"/>
            <a:ext cx="1968156" cy="98141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CBAA429-90BC-43B8-8CDB-3D999F87C70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072" y="6009665"/>
            <a:ext cx="2822549" cy="62926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EBD8DA6-84C4-4CE8-9A79-D871CA26E1B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073" y="219075"/>
            <a:ext cx="997778" cy="988749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422AAE36-8108-4CCE-A576-41F4EF757A98}"/>
              </a:ext>
            </a:extLst>
          </p:cNvPr>
          <p:cNvSpPr/>
          <p:nvPr/>
        </p:nvSpPr>
        <p:spPr>
          <a:xfrm>
            <a:off x="2237837" y="1847034"/>
            <a:ext cx="7910114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kern="100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Access to different articles </a:t>
            </a:r>
          </a:p>
          <a:p>
            <a:pPr algn="ctr"/>
            <a:r>
              <a:rPr lang="en-US" sz="5400" b="1" kern="100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for reading, listening, </a:t>
            </a:r>
          </a:p>
          <a:p>
            <a:pPr algn="ctr"/>
            <a:r>
              <a:rPr lang="en-US" sz="5400" b="1" kern="100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speaking and writing </a:t>
            </a:r>
            <a:endParaRPr lang="en-IN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rgbClr val="00B05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CD17D4C-582B-40B5-8C57-845618102D8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551" y="171366"/>
            <a:ext cx="996698" cy="92049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CAA16E3-CF79-4F94-8B6E-0852D23D1BE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1225" y="5615458"/>
            <a:ext cx="1008898" cy="1008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30442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7507ADD-8E0E-4AC3-8FD6-81D8696BE3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4772" y="5657514"/>
            <a:ext cx="1968156" cy="98141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CBAA429-90BC-43B8-8CDB-3D999F87C70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072" y="6009665"/>
            <a:ext cx="2822549" cy="62926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EBD8DA6-84C4-4CE8-9A79-D871CA26E1B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073" y="219075"/>
            <a:ext cx="997778" cy="988749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DA3A0AB8-398C-4230-B2F3-E8411648858F}"/>
              </a:ext>
            </a:extLst>
          </p:cNvPr>
          <p:cNvSpPr/>
          <p:nvPr/>
        </p:nvSpPr>
        <p:spPr>
          <a:xfrm>
            <a:off x="1251742" y="2091401"/>
            <a:ext cx="9942851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kern="100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Focus on daily use English </a:t>
            </a:r>
          </a:p>
          <a:p>
            <a:pPr algn="ctr"/>
            <a:r>
              <a:rPr lang="en-US" sz="5400" b="1" kern="100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 work or study related English </a:t>
            </a:r>
            <a:endParaRPr lang="en-IN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rgbClr val="00B05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B2D5E83-51A4-4471-8D27-17A10BC37C3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551" y="171366"/>
            <a:ext cx="996698" cy="92049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C7ADD25-D082-4B57-8619-CCA9B926428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1225" y="5615458"/>
            <a:ext cx="1008898" cy="1008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87178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7507ADD-8E0E-4AC3-8FD6-81D8696BE3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4772" y="5657514"/>
            <a:ext cx="1968156" cy="98141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CBAA429-90BC-43B8-8CDB-3D999F87C70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072" y="6009665"/>
            <a:ext cx="2822549" cy="62926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EBD8DA6-84C4-4CE8-9A79-D871CA26E1B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073" y="219075"/>
            <a:ext cx="997778" cy="988749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5AFE7B5F-9F74-4488-B54D-4D494D96951B}"/>
              </a:ext>
            </a:extLst>
          </p:cNvPr>
          <p:cNvSpPr/>
          <p:nvPr/>
        </p:nvSpPr>
        <p:spPr>
          <a:xfrm>
            <a:off x="2577505" y="2222488"/>
            <a:ext cx="7036991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kern="100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Proper design activity </a:t>
            </a:r>
          </a:p>
          <a:p>
            <a:pPr algn="ctr"/>
            <a:r>
              <a:rPr lang="en-US" sz="5400" b="1" kern="100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with focus on outcomes</a:t>
            </a:r>
            <a:endParaRPr lang="en-IN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rgbClr val="00B05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F63E7FC-BD42-400F-8239-045A909DDEE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551" y="171366"/>
            <a:ext cx="996698" cy="92049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889A85D-1444-4F3E-A6C8-697CB7512D2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1225" y="5615458"/>
            <a:ext cx="1008898" cy="1008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47987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7507ADD-8E0E-4AC3-8FD6-81D8696BE3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4772" y="5657514"/>
            <a:ext cx="1968156" cy="98141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CBAA429-90BC-43B8-8CDB-3D999F87C70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072" y="6009665"/>
            <a:ext cx="2822549" cy="62926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EBD8DA6-84C4-4CE8-9A79-D871CA26E1B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073" y="219075"/>
            <a:ext cx="997778" cy="988749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4D996C0F-2A44-44BC-B8CB-4D321CF00DB1}"/>
              </a:ext>
            </a:extLst>
          </p:cNvPr>
          <p:cNvSpPr/>
          <p:nvPr/>
        </p:nvSpPr>
        <p:spPr>
          <a:xfrm>
            <a:off x="2230493" y="1626898"/>
            <a:ext cx="7706790" cy="34163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kern="100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Maximum use of graphics </a:t>
            </a:r>
          </a:p>
          <a:p>
            <a:pPr algn="ctr"/>
            <a:r>
              <a:rPr lang="en-US" sz="5400" b="1" kern="100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 illustrations to make </a:t>
            </a:r>
          </a:p>
          <a:p>
            <a:pPr algn="ctr"/>
            <a:r>
              <a:rPr lang="en-US" sz="5400" b="1" kern="100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things more stimulating, </a:t>
            </a:r>
          </a:p>
          <a:p>
            <a:pPr algn="ctr"/>
            <a:r>
              <a:rPr lang="en-US" sz="5400" b="1" kern="100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engaging and exciting</a:t>
            </a:r>
            <a:endParaRPr lang="en-IN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rgbClr val="00B05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0D30849-39A2-44FD-87A1-33C8C4E14A8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551" y="171366"/>
            <a:ext cx="996698" cy="92049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72B6929-2A9D-4552-9098-7B15D0E59F1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1225" y="5615458"/>
            <a:ext cx="1008898" cy="1008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79753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7507ADD-8E0E-4AC3-8FD6-81D8696BE3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4772" y="5657514"/>
            <a:ext cx="1968156" cy="98141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CBAA429-90BC-43B8-8CDB-3D999F87C70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072" y="6009665"/>
            <a:ext cx="2822549" cy="62926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EBD8DA6-84C4-4CE8-9A79-D871CA26E1B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073" y="219075"/>
            <a:ext cx="997778" cy="988749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E4FDD10E-D5ED-4E04-976B-E67EC26A5CD4}"/>
              </a:ext>
            </a:extLst>
          </p:cNvPr>
          <p:cNvSpPr/>
          <p:nvPr/>
        </p:nvSpPr>
        <p:spPr>
          <a:xfrm>
            <a:off x="1857916" y="2446546"/>
            <a:ext cx="8476167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kern="100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package includes </a:t>
            </a:r>
          </a:p>
          <a:p>
            <a:pPr algn="ctr"/>
            <a:r>
              <a:rPr lang="en-US" sz="5400" b="1" kern="100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City &amp; Guild, UK Certification</a:t>
            </a:r>
            <a:endParaRPr lang="en-IN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rgbClr val="00B05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567AC4B-D409-4929-B150-B1B1B8FCF74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551" y="171366"/>
            <a:ext cx="996698" cy="92049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E308AB8-DB62-4C01-A181-EF3722A08AF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1225" y="5615458"/>
            <a:ext cx="1008898" cy="1008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1252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7507ADD-8E0E-4AC3-8FD6-81D8696BE3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4772" y="5657514"/>
            <a:ext cx="1968156" cy="98141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CBAA429-90BC-43B8-8CDB-3D999F87C70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072" y="6009665"/>
            <a:ext cx="2822549" cy="62926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EBD8DA6-84C4-4CE8-9A79-D871CA26E1B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073" y="219075"/>
            <a:ext cx="997778" cy="98874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E978EA32-7FAA-4234-8E21-86943CB96E73}"/>
              </a:ext>
            </a:extLst>
          </p:cNvPr>
          <p:cNvSpPr/>
          <p:nvPr/>
        </p:nvSpPr>
        <p:spPr>
          <a:xfrm>
            <a:off x="1373839" y="1371628"/>
            <a:ext cx="9456435" cy="34163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Century Gothic" panose="020B0502020202020204" pitchFamily="34" charset="0"/>
                <a:ea typeface="Calibri" panose="020F0502020204030204" pitchFamily="34" charset="0"/>
              </a:rPr>
              <a:t>Covers all the </a:t>
            </a:r>
          </a:p>
          <a:p>
            <a:pPr algn="ctr"/>
            <a:r>
              <a:rPr lang="en-US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Century Gothic" panose="020B0502020202020204" pitchFamily="34" charset="0"/>
                <a:ea typeface="Calibri" panose="020F0502020204030204" pitchFamily="34" charset="0"/>
              </a:rPr>
              <a:t>Principal elements of ESOL -</a:t>
            </a:r>
          </a:p>
          <a:p>
            <a:pPr algn="ctr"/>
            <a:r>
              <a:rPr lang="en-US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Century Gothic" panose="020B0502020202020204" pitchFamily="34" charset="0"/>
                <a:ea typeface="Calibri" panose="020F0502020204030204" pitchFamily="34" charset="0"/>
              </a:rPr>
              <a:t>Reading, Writing, </a:t>
            </a:r>
          </a:p>
          <a:p>
            <a:pPr algn="ctr"/>
            <a:r>
              <a:rPr lang="en-US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Century Gothic" panose="020B0502020202020204" pitchFamily="34" charset="0"/>
                <a:ea typeface="Calibri" panose="020F0502020204030204" pitchFamily="34" charset="0"/>
              </a:rPr>
              <a:t>Speaking </a:t>
            </a:r>
            <a:r>
              <a:rPr lang="en-US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Century Gothic" panose="020B0502020202020204" pitchFamily="34" charset="0"/>
                <a:ea typeface="Calibri" panose="020F0502020204030204" pitchFamily="34" charset="0"/>
              </a:rPr>
              <a:t>&amp; </a:t>
            </a:r>
            <a:r>
              <a:rPr lang="en-US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Century Gothic" panose="020B0502020202020204" pitchFamily="34" charset="0"/>
                <a:ea typeface="Calibri" panose="020F0502020204030204" pitchFamily="34" charset="0"/>
              </a:rPr>
              <a:t>Listening Skills</a:t>
            </a:r>
            <a:endParaRPr lang="en-IN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rgbClr val="00B05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Century Gothic" panose="020B050202020202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CA23853-F083-4FED-B2F3-563004E8BA6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901509" y="149911"/>
            <a:ext cx="999831" cy="92057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10255F9-6CB5-4283-AEB1-A482BF6A489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1225" y="5615458"/>
            <a:ext cx="1008898" cy="1008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67895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7507ADD-8E0E-4AC3-8FD6-81D8696BE3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4772" y="5657514"/>
            <a:ext cx="1968156" cy="98141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CBAA429-90BC-43B8-8CDB-3D999F87C70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072" y="6009665"/>
            <a:ext cx="2822549" cy="62926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EBD8DA6-84C4-4CE8-9A79-D871CA26E1B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073" y="110071"/>
            <a:ext cx="997778" cy="988749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4AA80F32-4581-46A6-8D91-7DC184D7E8D2}"/>
              </a:ext>
            </a:extLst>
          </p:cNvPr>
          <p:cNvSpPr/>
          <p:nvPr/>
        </p:nvSpPr>
        <p:spPr>
          <a:xfrm>
            <a:off x="88783" y="885741"/>
            <a:ext cx="12252073" cy="455310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</a:pPr>
            <a:r>
              <a:rPr lang="en-US" sz="5000" b="1" kern="100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ea typeface="Calibri" panose="020F0502020204030204" pitchFamily="34" charset="0"/>
                <a:cs typeface="Calibri" panose="020F0502020204030204" pitchFamily="34" charset="0"/>
              </a:rPr>
              <a:t>Basic and Intermediate programmes, </a:t>
            </a:r>
          </a:p>
          <a:p>
            <a:pPr lvl="0" algn="ctr">
              <a:lnSpc>
                <a:spcPct val="107000"/>
              </a:lnSpc>
              <a:spcAft>
                <a:spcPts val="800"/>
              </a:spcAft>
            </a:pPr>
            <a:r>
              <a:rPr lang="en-US" sz="5000" b="1" kern="100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ea typeface="Calibri" panose="020F0502020204030204" pitchFamily="34" charset="0"/>
                <a:cs typeface="Calibri" panose="020F0502020204030204" pitchFamily="34" charset="0"/>
              </a:rPr>
              <a:t>each comprising of </a:t>
            </a:r>
          </a:p>
          <a:p>
            <a:pPr lvl="0" algn="ctr">
              <a:lnSpc>
                <a:spcPct val="107000"/>
              </a:lnSpc>
              <a:spcAft>
                <a:spcPts val="800"/>
              </a:spcAft>
            </a:pPr>
            <a:r>
              <a:rPr lang="en-US" sz="5000" b="1" kern="100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ea typeface="Calibri" panose="020F0502020204030204" pitchFamily="34" charset="0"/>
                <a:cs typeface="Calibri" panose="020F0502020204030204" pitchFamily="34" charset="0"/>
              </a:rPr>
              <a:t>160 guided learning hours </a:t>
            </a:r>
          </a:p>
          <a:p>
            <a:pPr lvl="0" algn="ctr">
              <a:lnSpc>
                <a:spcPct val="107000"/>
              </a:lnSpc>
              <a:spcAft>
                <a:spcPts val="800"/>
              </a:spcAft>
            </a:pPr>
            <a:r>
              <a:rPr lang="en-US" sz="5000" b="1" kern="100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ea typeface="Calibri" panose="020F0502020204030204" pitchFamily="34" charset="0"/>
                <a:cs typeface="Calibri" panose="020F0502020204030204" pitchFamily="34" charset="0"/>
              </a:rPr>
              <a:t>with 465 activities in basic programme,</a:t>
            </a:r>
          </a:p>
          <a:p>
            <a:pPr lvl="0" algn="ctr">
              <a:lnSpc>
                <a:spcPct val="107000"/>
              </a:lnSpc>
              <a:spcAft>
                <a:spcPts val="800"/>
              </a:spcAft>
            </a:pPr>
            <a:r>
              <a:rPr lang="en-US" sz="5000" b="1" kern="100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ea typeface="Calibri" panose="020F0502020204030204" pitchFamily="34" charset="0"/>
                <a:cs typeface="Calibri" panose="020F0502020204030204" pitchFamily="34" charset="0"/>
              </a:rPr>
              <a:t>295 in Intermediate Programme </a:t>
            </a:r>
            <a:endParaRPr lang="en-IN" sz="5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rgbClr val="00B05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7E82F4B-9DFE-4669-9961-2F5330675DF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7851" y="110071"/>
            <a:ext cx="996698" cy="92049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E9C4797-1654-4461-BEA2-5131D0F638A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1225" y="5615458"/>
            <a:ext cx="1008898" cy="1008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64448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7507ADD-8E0E-4AC3-8FD6-81D8696BE3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4772" y="5657514"/>
            <a:ext cx="1968156" cy="98141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CBAA429-90BC-43B8-8CDB-3D999F87C70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072" y="6009665"/>
            <a:ext cx="2822549" cy="62926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EBD8DA6-84C4-4CE8-9A79-D871CA26E1B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073" y="219075"/>
            <a:ext cx="997778" cy="988749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2D613E5A-6EB2-45DC-B4D0-2C3F53934901}"/>
              </a:ext>
            </a:extLst>
          </p:cNvPr>
          <p:cNvSpPr/>
          <p:nvPr/>
        </p:nvSpPr>
        <p:spPr>
          <a:xfrm>
            <a:off x="668873" y="283087"/>
            <a:ext cx="10854253" cy="52738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</a:pPr>
            <a:r>
              <a:rPr lang="en-US" sz="5000" b="1" kern="100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ea typeface="Calibri" panose="020F0502020204030204" pitchFamily="34" charset="0"/>
                <a:cs typeface="Calibri" panose="020F0502020204030204" pitchFamily="34" charset="0"/>
              </a:rPr>
              <a:t>Adheres to </a:t>
            </a:r>
          </a:p>
          <a:p>
            <a:pPr lvl="0" algn="ctr">
              <a:lnSpc>
                <a:spcPct val="107000"/>
              </a:lnSpc>
              <a:spcAft>
                <a:spcPts val="800"/>
              </a:spcAft>
            </a:pPr>
            <a:r>
              <a:rPr lang="en-US" sz="5000" b="1" kern="100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ea typeface="Calibri" panose="020F0502020204030204" pitchFamily="34" charset="0"/>
                <a:cs typeface="Calibri" panose="020F0502020204030204" pitchFamily="34" charset="0"/>
              </a:rPr>
              <a:t>CEFR (Common European  Framework of Reference for Languages) </a:t>
            </a:r>
          </a:p>
          <a:p>
            <a:pPr lvl="0" algn="ctr">
              <a:lnSpc>
                <a:spcPct val="107000"/>
              </a:lnSpc>
              <a:spcAft>
                <a:spcPts val="800"/>
              </a:spcAft>
            </a:pPr>
            <a:r>
              <a:rPr lang="en-US" sz="5000" b="1" kern="100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ea typeface="Calibri" panose="020F0502020204030204" pitchFamily="34" charset="0"/>
                <a:cs typeface="Calibri" panose="020F0502020204030204" pitchFamily="34" charset="0"/>
              </a:rPr>
              <a:t>level A0/A1/A2 (beginner)  </a:t>
            </a:r>
          </a:p>
          <a:p>
            <a:pPr lvl="0" algn="ctr">
              <a:lnSpc>
                <a:spcPct val="107000"/>
              </a:lnSpc>
              <a:spcAft>
                <a:spcPts val="800"/>
              </a:spcAft>
            </a:pPr>
            <a:r>
              <a:rPr lang="en-US" sz="5000" b="1" kern="100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ea typeface="Calibri" panose="020F0502020204030204" pitchFamily="34" charset="0"/>
                <a:cs typeface="Calibri" panose="020F0502020204030204" pitchFamily="34" charset="0"/>
              </a:rPr>
              <a:t> and B1/B2 (intermediate)</a:t>
            </a:r>
            <a:endParaRPr lang="en-IN" sz="5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rgbClr val="00B05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AE0F093-6333-4927-8B97-96B91835B05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551" y="171366"/>
            <a:ext cx="996698" cy="92049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CD06DBA-1DF3-4D7C-8A47-5C41B64EF13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1225" y="5615458"/>
            <a:ext cx="1008898" cy="1008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70599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7507ADD-8E0E-4AC3-8FD6-81D8696BE3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4772" y="5657514"/>
            <a:ext cx="1968156" cy="98141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CBAA429-90BC-43B8-8CDB-3D999F87C70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072" y="6009665"/>
            <a:ext cx="2822549" cy="62926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EBD8DA6-84C4-4CE8-9A79-D871CA26E1B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073" y="219075"/>
            <a:ext cx="997778" cy="988749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534C8B79-B5F3-440B-9589-E685C1E512AB}"/>
              </a:ext>
            </a:extLst>
          </p:cNvPr>
          <p:cNvSpPr/>
          <p:nvPr/>
        </p:nvSpPr>
        <p:spPr>
          <a:xfrm>
            <a:off x="44098" y="382007"/>
            <a:ext cx="12059712" cy="535595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lvl="0" algn="ctr">
              <a:lnSpc>
                <a:spcPct val="107000"/>
              </a:lnSpc>
            </a:pPr>
            <a:r>
              <a:rPr lang="en-US" sz="5400" b="1" kern="100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ea typeface="Calibri" panose="020F0502020204030204" pitchFamily="34" charset="0"/>
                <a:cs typeface="Calibri" panose="020F0502020204030204" pitchFamily="34" charset="0"/>
              </a:rPr>
              <a:t>Learning Platform assists in </a:t>
            </a:r>
          </a:p>
          <a:p>
            <a:pPr lvl="0" algn="ctr">
              <a:lnSpc>
                <a:spcPct val="107000"/>
              </a:lnSpc>
            </a:pPr>
            <a:r>
              <a:rPr lang="en-US" sz="5400" b="1" kern="100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ea typeface="Calibri" panose="020F0502020204030204" pitchFamily="34" charset="0"/>
                <a:cs typeface="Calibri" panose="020F0502020204030204" pitchFamily="34" charset="0"/>
              </a:rPr>
              <a:t>IELTS Coaching </a:t>
            </a:r>
          </a:p>
          <a:p>
            <a:pPr lvl="0" algn="ctr">
              <a:lnSpc>
                <a:spcPct val="107000"/>
              </a:lnSpc>
            </a:pPr>
            <a:r>
              <a:rPr lang="en-US" sz="5400" b="1" kern="100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ea typeface="Calibri" panose="020F0502020204030204" pitchFamily="34" charset="0"/>
                <a:cs typeface="Calibri" panose="020F0502020204030204" pitchFamily="34" charset="0"/>
              </a:rPr>
              <a:t>and after undertaking </a:t>
            </a:r>
          </a:p>
          <a:p>
            <a:pPr lvl="0" algn="ctr">
              <a:lnSpc>
                <a:spcPct val="107000"/>
              </a:lnSpc>
            </a:pPr>
            <a:r>
              <a:rPr lang="en-US" sz="5400" b="1" kern="100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ea typeface="Calibri" panose="020F0502020204030204" pitchFamily="34" charset="0"/>
                <a:cs typeface="Calibri" panose="020F0502020204030204" pitchFamily="34" charset="0"/>
              </a:rPr>
              <a:t>Klik2Learn programme </a:t>
            </a:r>
          </a:p>
          <a:p>
            <a:pPr lvl="0" algn="ctr">
              <a:lnSpc>
                <a:spcPct val="107000"/>
              </a:lnSpc>
            </a:pPr>
            <a:r>
              <a:rPr lang="en-US" sz="5400" b="1" kern="100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ea typeface="Calibri" panose="020F0502020204030204" pitchFamily="34" charset="0"/>
                <a:cs typeface="Calibri" panose="020F0502020204030204" pitchFamily="34" charset="0"/>
              </a:rPr>
              <a:t>the test taker can </a:t>
            </a:r>
          </a:p>
          <a:p>
            <a:pPr lvl="0" algn="ctr">
              <a:lnSpc>
                <a:spcPct val="107000"/>
              </a:lnSpc>
            </a:pPr>
            <a:r>
              <a:rPr lang="en-US" sz="5400" b="1" kern="100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ea typeface="Calibri" panose="020F0502020204030204" pitchFamily="34" charset="0"/>
                <a:cs typeface="Calibri" panose="020F0502020204030204" pitchFamily="34" charset="0"/>
              </a:rPr>
              <a:t>score as high as 8.5 in the IELTS test.</a:t>
            </a:r>
            <a:endParaRPr lang="en-IN" sz="5400" b="1" kern="100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DCE75BF-FB78-A885-3A55-F6BBB867EA29}"/>
              </a:ext>
            </a:extLst>
          </p:cNvPr>
          <p:cNvSpPr/>
          <p:nvPr/>
        </p:nvSpPr>
        <p:spPr>
          <a:xfrm>
            <a:off x="7636139" y="6146463"/>
            <a:ext cx="2022588" cy="2741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lvl="1">
              <a:lnSpc>
                <a:spcPct val="107000"/>
              </a:lnSpc>
            </a:pPr>
            <a:r>
              <a:rPr lang="en-IN" sz="1200" b="1" kern="100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ea typeface="Calibri" panose="020F0502020204030204" pitchFamily="34" charset="0"/>
                <a:cs typeface="Arial" panose="020B0604020202020204" pitchFamily="34" charset="0"/>
              </a:rPr>
              <a:t>Contd</a:t>
            </a:r>
            <a:r>
              <a:rPr lang="en-IN" sz="1200" b="1" kern="100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ea typeface="Calibri" panose="020F0502020204030204" pitchFamily="34" charset="0"/>
                <a:cs typeface="Arial" panose="020B0604020202020204" pitchFamily="34" charset="0"/>
              </a:rPr>
              <a:t>…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ECAFA63-CD0F-430F-B5FC-CE047F4BB18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551" y="171366"/>
            <a:ext cx="996698" cy="92049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C864F38F-8245-436E-8DDC-50412C83651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1225" y="5615458"/>
            <a:ext cx="1008898" cy="1008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58803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7507ADD-8E0E-4AC3-8FD6-81D8696BE3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4772" y="5657514"/>
            <a:ext cx="1968156" cy="98141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CBAA429-90BC-43B8-8CDB-3D999F87C70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072" y="6009665"/>
            <a:ext cx="2822549" cy="62926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EBD8DA6-84C4-4CE8-9A79-D871CA26E1B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073" y="219075"/>
            <a:ext cx="997778" cy="988749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534C8B79-B5F3-440B-9589-E685C1E512AB}"/>
              </a:ext>
            </a:extLst>
          </p:cNvPr>
          <p:cNvSpPr/>
          <p:nvPr/>
        </p:nvSpPr>
        <p:spPr>
          <a:xfrm>
            <a:off x="466287" y="1404905"/>
            <a:ext cx="11481469" cy="414273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lvl="1">
              <a:lnSpc>
                <a:spcPct val="107000"/>
              </a:lnSpc>
            </a:pPr>
            <a:r>
              <a:rPr lang="en-US" sz="4800" b="1" kern="100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ea typeface="Calibri" panose="020F0502020204030204" pitchFamily="34" charset="0"/>
                <a:cs typeface="Calibri" panose="020F0502020204030204" pitchFamily="34" charset="0"/>
              </a:rPr>
              <a:t>a) </a:t>
            </a:r>
            <a:r>
              <a:rPr lang="en-US" sz="5000" b="1" kern="100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ea typeface="Calibri" panose="020F0502020204030204" pitchFamily="34" charset="0"/>
                <a:cs typeface="Calibri" panose="020F0502020204030204" pitchFamily="34" charset="0"/>
              </a:rPr>
              <a:t>The package makes use of   </a:t>
            </a:r>
          </a:p>
          <a:p>
            <a:pPr lvl="1">
              <a:lnSpc>
                <a:spcPct val="107000"/>
              </a:lnSpc>
            </a:pPr>
            <a:r>
              <a:rPr lang="en-US" sz="5000" b="1" kern="1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ea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en-US" sz="5000" b="1" kern="100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ea typeface="Calibri" panose="020F0502020204030204" pitchFamily="34" charset="0"/>
                <a:cs typeface="Calibri" panose="020F0502020204030204" pitchFamily="34" charset="0"/>
              </a:rPr>
              <a:t>games and tests to reinforce   </a:t>
            </a:r>
          </a:p>
          <a:p>
            <a:pPr lvl="1">
              <a:lnSpc>
                <a:spcPct val="107000"/>
              </a:lnSpc>
            </a:pPr>
            <a:r>
              <a:rPr lang="en-US" sz="5000" b="1" kern="1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ea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en-US" sz="5000" b="1" kern="100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ea typeface="Calibri" panose="020F0502020204030204" pitchFamily="34" charset="0"/>
                <a:cs typeface="Calibri" panose="020F0502020204030204" pitchFamily="34" charset="0"/>
              </a:rPr>
              <a:t>learning such as treasure chest </a:t>
            </a:r>
          </a:p>
          <a:p>
            <a:pPr lvl="1">
              <a:lnSpc>
                <a:spcPct val="107000"/>
              </a:lnSpc>
            </a:pPr>
            <a:r>
              <a:rPr lang="en-US" sz="5000" b="1" kern="1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ea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en-US" sz="5000" b="1" kern="100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ea typeface="Calibri" panose="020F0502020204030204" pitchFamily="34" charset="0"/>
                <a:cs typeface="Calibri" panose="020F0502020204030204" pitchFamily="34" charset="0"/>
              </a:rPr>
              <a:t>game to reinforce letter    </a:t>
            </a:r>
          </a:p>
          <a:p>
            <a:pPr lvl="1">
              <a:lnSpc>
                <a:spcPct val="107000"/>
              </a:lnSpc>
            </a:pPr>
            <a:r>
              <a:rPr lang="en-US" sz="5000" b="1" kern="1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ea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en-US" sz="5000" b="1" kern="100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ea typeface="Calibri" panose="020F0502020204030204" pitchFamily="34" charset="0"/>
                <a:cs typeface="Calibri" panose="020F0502020204030204" pitchFamily="34" charset="0"/>
              </a:rPr>
              <a:t>formation</a:t>
            </a:r>
            <a:endParaRPr lang="en-IN" sz="5000" b="1" kern="100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D41F339-E923-1C0C-EF8B-8786C28DF850}"/>
              </a:ext>
            </a:extLst>
          </p:cNvPr>
          <p:cNvSpPr/>
          <p:nvPr/>
        </p:nvSpPr>
        <p:spPr>
          <a:xfrm>
            <a:off x="7375749" y="6091963"/>
            <a:ext cx="2016531" cy="2741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lvl="1">
              <a:lnSpc>
                <a:spcPct val="107000"/>
              </a:lnSpc>
            </a:pPr>
            <a:r>
              <a:rPr lang="en-IN" sz="1200" b="1" kern="100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ea typeface="Calibri" panose="020F0502020204030204" pitchFamily="34" charset="0"/>
                <a:cs typeface="Arial" panose="020B0604020202020204" pitchFamily="34" charset="0"/>
              </a:rPr>
              <a:t>Contd</a:t>
            </a:r>
            <a:r>
              <a:rPr lang="en-IN" sz="1200" b="1" kern="100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ea typeface="Calibri" panose="020F0502020204030204" pitchFamily="34" charset="0"/>
                <a:cs typeface="Arial" panose="020B0604020202020204" pitchFamily="34" charset="0"/>
              </a:rPr>
              <a:t>…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89FF28D-4B17-40F2-AA05-BC3EB8F799B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551" y="171366"/>
            <a:ext cx="996698" cy="92049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D8DF20AF-09E6-4BC7-8283-27D36171171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1225" y="5615458"/>
            <a:ext cx="1008898" cy="1008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63289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7507ADD-8E0E-4AC3-8FD6-81D8696BE3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4772" y="5657514"/>
            <a:ext cx="1968156" cy="98141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CBAA429-90BC-43B8-8CDB-3D999F87C70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072" y="6009665"/>
            <a:ext cx="2822549" cy="62926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EBD8DA6-84C4-4CE8-9A79-D871CA26E1B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073" y="219075"/>
            <a:ext cx="997778" cy="988749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534C8B79-B5F3-440B-9589-E685C1E512AB}"/>
              </a:ext>
            </a:extLst>
          </p:cNvPr>
          <p:cNvSpPr/>
          <p:nvPr/>
        </p:nvSpPr>
        <p:spPr>
          <a:xfrm>
            <a:off x="532899" y="790783"/>
            <a:ext cx="11493584" cy="598689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lvl="1">
              <a:lnSpc>
                <a:spcPct val="107000"/>
              </a:lnSpc>
            </a:pPr>
            <a:r>
              <a:rPr lang="en-US" sz="5000" b="1" kern="100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ea typeface="Calibri" panose="020F0502020204030204" pitchFamily="34" charset="0"/>
                <a:cs typeface="Calibri" panose="020F0502020204030204" pitchFamily="34" charset="0"/>
              </a:rPr>
              <a:t>b) </a:t>
            </a:r>
            <a:r>
              <a:rPr lang="en-US" sz="5000" b="1" kern="100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ea typeface="Calibri" panose="020F0502020204030204" pitchFamily="34" charset="0"/>
                <a:cs typeface="Calibri" panose="020F0502020204030204" pitchFamily="34" charset="0"/>
              </a:rPr>
              <a:t>Simple crossword game to </a:t>
            </a:r>
          </a:p>
          <a:p>
            <a:pPr lvl="1">
              <a:lnSpc>
                <a:spcPct val="107000"/>
              </a:lnSpc>
            </a:pPr>
            <a:r>
              <a:rPr lang="en-US" sz="5000" b="1" kern="1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ea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en-US" sz="5000" b="1" kern="100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ea typeface="Calibri" panose="020F0502020204030204" pitchFamily="34" charset="0"/>
                <a:cs typeface="Calibri" panose="020F0502020204030204" pitchFamily="34" charset="0"/>
              </a:rPr>
              <a:t>revise vocabulary, spelling and   </a:t>
            </a:r>
          </a:p>
          <a:p>
            <a:pPr lvl="1">
              <a:lnSpc>
                <a:spcPct val="107000"/>
              </a:lnSpc>
            </a:pPr>
            <a:r>
              <a:rPr lang="en-US" sz="5000" b="1" kern="1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ea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en-US" sz="5000" b="1" kern="100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ea typeface="Calibri" panose="020F0502020204030204" pitchFamily="34" charset="0"/>
                <a:cs typeface="Calibri" panose="020F0502020204030204" pitchFamily="34" charset="0"/>
              </a:rPr>
              <a:t>listening skills</a:t>
            </a:r>
          </a:p>
          <a:p>
            <a:pPr lvl="1">
              <a:lnSpc>
                <a:spcPct val="107000"/>
              </a:lnSpc>
            </a:pPr>
            <a:r>
              <a:rPr lang="en-US" sz="5400" b="1" kern="100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ea typeface="Calibri" panose="020F0502020204030204" pitchFamily="34" charset="0"/>
                <a:cs typeface="Calibri" panose="020F0502020204030204" pitchFamily="34" charset="0"/>
              </a:rPr>
              <a:t>c) </a:t>
            </a:r>
            <a:r>
              <a:rPr lang="en-US" sz="5400" b="1" kern="100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Simple pop–up game to revise   </a:t>
            </a:r>
          </a:p>
          <a:p>
            <a:pPr lvl="1">
              <a:lnSpc>
                <a:spcPct val="107000"/>
              </a:lnSpc>
            </a:pPr>
            <a:r>
              <a:rPr lang="en-US" sz="5400" b="1" kern="1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en-US" sz="5400" b="1" kern="100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basic numeracy and listening skills   </a:t>
            </a:r>
          </a:p>
          <a:p>
            <a:pPr lvl="1">
              <a:lnSpc>
                <a:spcPct val="107000"/>
              </a:lnSpc>
            </a:pPr>
            <a:r>
              <a:rPr lang="en-US" sz="5400" b="1" kern="1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en-US" sz="5400" b="1" kern="100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with a timed progress bar.</a:t>
            </a:r>
            <a:endParaRPr lang="en-IN" sz="5400" b="1" kern="100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endParaRPr lang="en-IN" sz="5000" b="1" kern="100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0C328EE-1177-FCEC-8AB9-B30C768748B0}"/>
              </a:ext>
            </a:extLst>
          </p:cNvPr>
          <p:cNvSpPr/>
          <p:nvPr/>
        </p:nvSpPr>
        <p:spPr>
          <a:xfrm>
            <a:off x="7496856" y="6091963"/>
            <a:ext cx="2022587" cy="2741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lvl="1">
              <a:lnSpc>
                <a:spcPct val="107000"/>
              </a:lnSpc>
            </a:pPr>
            <a:r>
              <a:rPr lang="en-IN" sz="1200" b="1" kern="100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ea typeface="Calibri" panose="020F0502020204030204" pitchFamily="34" charset="0"/>
                <a:cs typeface="Arial" panose="020B0604020202020204" pitchFamily="34" charset="0"/>
              </a:rPr>
              <a:t>Contd</a:t>
            </a:r>
            <a:r>
              <a:rPr lang="en-IN" sz="1200" b="1" kern="100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ea typeface="Calibri" panose="020F0502020204030204" pitchFamily="34" charset="0"/>
                <a:cs typeface="Arial" panose="020B0604020202020204" pitchFamily="34" charset="0"/>
              </a:rPr>
              <a:t>…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7BAEE41-1839-4F0D-BAE6-C2CDD6E5C0A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551" y="171366"/>
            <a:ext cx="996698" cy="92049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5A1C12EC-9189-4EF5-B2AA-1F8094B863C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5999" y="5846032"/>
            <a:ext cx="931645" cy="931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0228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7507ADD-8E0E-4AC3-8FD6-81D8696BE3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4772" y="5657514"/>
            <a:ext cx="1968156" cy="98141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CBAA429-90BC-43B8-8CDB-3D999F87C70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072" y="6009665"/>
            <a:ext cx="2822549" cy="62926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EBD8DA6-84C4-4CE8-9A79-D871CA26E1B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073" y="219075"/>
            <a:ext cx="997778" cy="98874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679A9008-3A37-2FFF-B7B1-65ACB7A496C1}"/>
              </a:ext>
            </a:extLst>
          </p:cNvPr>
          <p:cNvSpPr/>
          <p:nvPr/>
        </p:nvSpPr>
        <p:spPr>
          <a:xfrm>
            <a:off x="226260" y="1620407"/>
            <a:ext cx="12245660" cy="268849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lvl="1">
              <a:lnSpc>
                <a:spcPct val="107000"/>
              </a:lnSpc>
            </a:pPr>
            <a:r>
              <a:rPr lang="en-US" sz="5400" b="1" kern="100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ea typeface="Calibri" panose="020F0502020204030204" pitchFamily="34" charset="0"/>
                <a:cs typeface="Calibri" panose="020F0502020204030204" pitchFamily="34" charset="0"/>
              </a:rPr>
              <a:t>d) </a:t>
            </a:r>
            <a:r>
              <a:rPr lang="en-US" sz="5400" b="1" kern="100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ea typeface="Calibri" panose="020F0502020204030204" pitchFamily="34" charset="0"/>
                <a:cs typeface="Calibri" panose="020F0502020204030204" pitchFamily="34" charset="0"/>
              </a:rPr>
              <a:t>Stepping stones game to revise </a:t>
            </a:r>
          </a:p>
          <a:p>
            <a:pPr lvl="1">
              <a:lnSpc>
                <a:spcPct val="107000"/>
              </a:lnSpc>
            </a:pPr>
            <a:r>
              <a:rPr lang="en-US" sz="5400" b="1" kern="1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ea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en-US" sz="5400" b="1" kern="100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ea typeface="Calibri" panose="020F0502020204030204" pitchFamily="34" charset="0"/>
                <a:cs typeface="Calibri" panose="020F0502020204030204" pitchFamily="34" charset="0"/>
              </a:rPr>
              <a:t>numeracy and listening skills.</a:t>
            </a:r>
          </a:p>
          <a:p>
            <a:pPr lvl="1">
              <a:lnSpc>
                <a:spcPct val="107000"/>
              </a:lnSpc>
            </a:pPr>
            <a:r>
              <a:rPr lang="en-US" sz="5400" b="1" kern="100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ea typeface="Calibri" panose="020F0502020204030204" pitchFamily="34" charset="0"/>
                <a:cs typeface="Calibri" panose="020F0502020204030204" pitchFamily="34" charset="0"/>
              </a:rPr>
              <a:t>e) </a:t>
            </a:r>
            <a:r>
              <a:rPr lang="en-US" sz="5400" b="1" kern="100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ea typeface="Calibri" panose="020F0502020204030204" pitchFamily="34" charset="0"/>
                <a:cs typeface="Calibri" panose="020F0502020204030204" pitchFamily="34" charset="0"/>
              </a:rPr>
              <a:t>Grammar Games </a:t>
            </a:r>
            <a:endParaRPr lang="en-IN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47DC611-766C-4ED6-97C9-157B3D4BB66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551" y="171366"/>
            <a:ext cx="996698" cy="92049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4079C92C-9559-48EB-9614-B154F7867BE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1225" y="5615458"/>
            <a:ext cx="1008898" cy="1008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66291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7507ADD-8E0E-4AC3-8FD6-81D8696BE3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4772" y="5657514"/>
            <a:ext cx="1968156" cy="98141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CBAA429-90BC-43B8-8CDB-3D999F87C70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072" y="6009665"/>
            <a:ext cx="2822549" cy="62926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EBD8DA6-84C4-4CE8-9A79-D871CA26E1B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073" y="219075"/>
            <a:ext cx="997778" cy="98874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008F112-3685-4191-858E-B5648591CDD7}"/>
              </a:ext>
            </a:extLst>
          </p:cNvPr>
          <p:cNvSpPr/>
          <p:nvPr/>
        </p:nvSpPr>
        <p:spPr>
          <a:xfrm>
            <a:off x="541741" y="1298835"/>
            <a:ext cx="11121402" cy="446680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lvl="0" algn="ctr">
              <a:lnSpc>
                <a:spcPct val="107000"/>
              </a:lnSpc>
            </a:pPr>
            <a:r>
              <a:rPr lang="en-US" sz="5400" b="1" kern="100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ea typeface="Calibri" panose="020F0502020204030204" pitchFamily="34" charset="0"/>
                <a:cs typeface="Calibri" panose="020F0502020204030204" pitchFamily="34" charset="0"/>
              </a:rPr>
              <a:t>Learning includes mastery of</a:t>
            </a:r>
          </a:p>
          <a:p>
            <a:pPr lvl="0">
              <a:lnSpc>
                <a:spcPct val="107000"/>
              </a:lnSpc>
            </a:pPr>
            <a:r>
              <a:rPr lang="en-US" sz="5400" b="1" kern="100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ea typeface="Calibri" panose="020F0502020204030204" pitchFamily="34" charset="0"/>
                <a:cs typeface="Calibri" panose="020F0502020204030204" pitchFamily="34" charset="0"/>
              </a:rPr>
              <a:t>   a) </a:t>
            </a:r>
            <a:r>
              <a:rPr lang="en-US" sz="5400" b="1" kern="100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ea typeface="Calibri" panose="020F0502020204030204" pitchFamily="34" charset="0"/>
                <a:cs typeface="Calibri" panose="020F0502020204030204" pitchFamily="34" charset="0"/>
              </a:rPr>
              <a:t>Sentence structure</a:t>
            </a:r>
            <a:endParaRPr lang="en-IN" sz="5400" b="1" kern="1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lnSpc>
                <a:spcPct val="107000"/>
              </a:lnSpc>
            </a:pPr>
            <a:r>
              <a:rPr lang="en-US" sz="5400" b="1" kern="100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ea typeface="Calibri" panose="020F0502020204030204" pitchFamily="34" charset="0"/>
                <a:cs typeface="Calibri" panose="020F0502020204030204" pitchFamily="34" charset="0"/>
              </a:rPr>
              <a:t>   b) </a:t>
            </a:r>
            <a:r>
              <a:rPr lang="en-US" sz="5400" b="1" kern="100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ea typeface="Calibri" panose="020F0502020204030204" pitchFamily="34" charset="0"/>
                <a:cs typeface="Calibri" panose="020F0502020204030204" pitchFamily="34" charset="0"/>
              </a:rPr>
              <a:t>Matching upper-case </a:t>
            </a:r>
          </a:p>
          <a:p>
            <a:pPr lvl="1">
              <a:lnSpc>
                <a:spcPct val="107000"/>
              </a:lnSpc>
            </a:pPr>
            <a:r>
              <a:rPr lang="en-US" sz="5400" b="1" kern="100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ea typeface="Calibri" panose="020F0502020204030204" pitchFamily="34" charset="0"/>
                <a:cs typeface="Calibri" panose="020F0502020204030204" pitchFamily="34" charset="0"/>
              </a:rPr>
              <a:t>     and lower-case letters</a:t>
            </a:r>
            <a:endParaRPr lang="en-IN" sz="5400" b="1" kern="1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lnSpc>
                <a:spcPct val="107000"/>
              </a:lnSpc>
            </a:pPr>
            <a:r>
              <a:rPr lang="en-US" sz="5400" b="1" kern="100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ea typeface="Calibri" panose="020F0502020204030204" pitchFamily="34" charset="0"/>
                <a:cs typeface="Calibri" panose="020F0502020204030204" pitchFamily="34" charset="0"/>
              </a:rPr>
              <a:t>c) </a:t>
            </a:r>
            <a:r>
              <a:rPr lang="en-US" sz="5400" b="1" kern="100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ea typeface="Calibri" panose="020F0502020204030204" pitchFamily="34" charset="0"/>
                <a:cs typeface="Calibri" panose="020F0502020204030204" pitchFamily="34" charset="0"/>
              </a:rPr>
              <a:t>Tenses</a:t>
            </a:r>
            <a:endParaRPr lang="en-IN" sz="5400" b="1" kern="100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DFA6261-1CC3-3543-29D0-4250EF87DFF6}"/>
              </a:ext>
            </a:extLst>
          </p:cNvPr>
          <p:cNvSpPr/>
          <p:nvPr/>
        </p:nvSpPr>
        <p:spPr>
          <a:xfrm>
            <a:off x="7369692" y="6091963"/>
            <a:ext cx="2022587" cy="2741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lvl="1">
              <a:lnSpc>
                <a:spcPct val="107000"/>
              </a:lnSpc>
            </a:pPr>
            <a:r>
              <a:rPr lang="en-IN" sz="1200" b="1" kern="100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ea typeface="Calibri" panose="020F0502020204030204" pitchFamily="34" charset="0"/>
                <a:cs typeface="Arial" panose="020B0604020202020204" pitchFamily="34" charset="0"/>
              </a:rPr>
              <a:t>Contd</a:t>
            </a:r>
            <a:r>
              <a:rPr lang="en-IN" sz="1200" b="1" kern="100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ea typeface="Calibri" panose="020F0502020204030204" pitchFamily="34" charset="0"/>
                <a:cs typeface="Arial" panose="020B0604020202020204" pitchFamily="34" charset="0"/>
              </a:rPr>
              <a:t>…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684F508-A1F6-43F2-A46B-31B0066B176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551" y="171366"/>
            <a:ext cx="996698" cy="92049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9D2CCA2-8F89-4010-91C1-14866223480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1225" y="5615458"/>
            <a:ext cx="1008898" cy="1008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3966146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335</TotalTime>
  <Words>379</Words>
  <Application>Microsoft Office PowerPoint</Application>
  <PresentationFormat>Widescreen</PresentationFormat>
  <Paragraphs>81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Century Gothic</vt:lpstr>
      <vt:lpstr>Wingdings 3</vt:lpstr>
      <vt:lpstr>Wisp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Kamal Kishor Bhalla</dc:creator>
  <cp:lastModifiedBy>Tejwant Chhatwal</cp:lastModifiedBy>
  <cp:revision>23</cp:revision>
  <dcterms:created xsi:type="dcterms:W3CDTF">2023-06-06T10:55:39Z</dcterms:created>
  <dcterms:modified xsi:type="dcterms:W3CDTF">2023-06-08T08:24:37Z</dcterms:modified>
</cp:coreProperties>
</file>